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8" r:id="rId3"/>
    <p:sldId id="343" r:id="rId4"/>
    <p:sldId id="353" r:id="rId5"/>
    <p:sldId id="355" r:id="rId6"/>
    <p:sldId id="318" r:id="rId7"/>
    <p:sldId id="319" r:id="rId8"/>
    <p:sldId id="348" r:id="rId9"/>
    <p:sldId id="356" r:id="rId10"/>
    <p:sldId id="357" r:id="rId11"/>
    <p:sldId id="344" r:id="rId12"/>
    <p:sldId id="349" r:id="rId13"/>
    <p:sldId id="351" r:id="rId14"/>
    <p:sldId id="350" r:id="rId15"/>
    <p:sldId id="352" r:id="rId16"/>
    <p:sldId id="329" r:id="rId17"/>
    <p:sldId id="33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034C4-6B25-C375-38B3-5C1F8F0C7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79033-8997-99B3-E88E-D3CEE73C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73206-0A96-403A-61D4-B91153CB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8986C-779E-ED1A-76F2-FD378A09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F8ED-1894-02E7-0FA0-E7DE9B30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8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D1F52-CD67-64AE-2D46-44B01663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1069A3-A000-C17C-6609-DE6666C5C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E9DC3-D121-AB86-A9A7-711F899C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812D3-D92E-143B-0CA7-F7283E51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A977E-DFD5-043D-917F-3AA022F96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3F395D-17B0-4996-5246-0996D0F0A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CBE2B-1DE2-77BA-E832-383CB1366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2C1AA-7BFE-C87C-A085-D7338094A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769BE-7256-BBD2-431C-B3DCA044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755BF-0C82-EBF6-60B3-60542105C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9F525-6516-D493-9347-1C2655A11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02E0-4ADF-62A8-A569-79FAF8363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A57B6-13BB-FAE1-888E-C823BD42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3B5B76-EC1F-2463-8B63-1A74809A2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A578A-BDD2-F334-E4AB-104976BE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8245-1B12-3680-6277-FC9EC6D65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9E0E2-D527-167B-50D7-547E3F86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1B6E3-AD54-0508-1F18-464FFDB6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F2A6-D7FA-7CAD-DF6C-106AB125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83CEA-A301-C69D-E813-EC9B10C77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48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E9A5-0A0A-6AC6-441D-D2043D16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CFBEA-EAAC-0349-B3F9-3BF060E36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15B37-1C84-F317-9457-287D24236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A156D-D680-549B-EA40-56E9D64D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2619E-0288-C9E3-BD1E-CD67D3263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4B070-D297-20AD-DB30-5C8560D2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00C0-F8A9-7F4A-0874-F821C443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809D-B29A-7D5E-AF87-2EE4FC6D5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E41AE-8C39-683A-3414-ECDE25E54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007DBF-3A82-D2F7-9C22-61CC570F6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E2A2E-D9C3-42E4-4270-553AAE21CE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05755-016A-D3ED-30E2-AA002145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64671A-CE64-10D9-FFE4-7127930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C2AEB7-177D-78D4-378E-E88834D72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6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C70B-5246-F92F-E9D0-AC7CBCF1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44CF7-A569-AE55-00DF-B3B259C81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76D27-72B1-18B4-5273-72B61BD7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DD730-97FB-15CE-0466-73D4AC04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2AC97-6CBB-B8C6-618D-D2DD3D40F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F5CD89-14C1-5893-B8A1-EF15DA88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DCC2E-1FCA-A275-58AC-7CA078C2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61A-252B-F60C-FD57-80D29908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5581-D791-8ACE-889B-A91555C8A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76234D-EC2F-7C1F-D2EA-A939EB155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DD210-CCAF-AAB2-03F2-12F90AD5C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D52BD2-DA5D-078A-5088-825B34BFC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33DCB-E22E-CDA1-EB92-8C078C44B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4A99-2421-DCB8-49E4-A0AD2C69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D92BD5-E795-6BA8-20FC-72E289177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731F1-61B6-9C25-1084-ED1ED7CFFA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51C3-0562-6122-51E7-BCFC3021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063FB-5E1B-A73B-7E18-D25B5505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2C885-D7DA-138A-565A-E3B3149F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2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3DD8F3-6D3E-5FB9-5161-BC23C5E52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B0CF6-36A8-29A0-721E-D9869FF07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4123B-E885-F873-BBC4-465D7F8EB0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2ECF-4EC5-4F6F-92F2-C9C58BEB3FE8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53C03-559F-90AC-0C25-141B074F7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A4977-5DA9-A57B-119B-F3280CF88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AE41C-99D7-4F15-8155-38EF520FE5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ED9DA-382E-3F49-9A16-F5642CACF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659601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7</a:t>
            </a:r>
            <a:br>
              <a:rPr lang="en-US" dirty="0"/>
            </a:br>
            <a:r>
              <a:rPr lang="en-US" dirty="0"/>
              <a:t>The normal distribution,</a:t>
            </a:r>
            <a:br>
              <a:rPr lang="en-US" dirty="0"/>
            </a:br>
            <a:r>
              <a:rPr lang="en-US" dirty="0"/>
              <a:t>Z-scores,</a:t>
            </a:r>
            <a:br>
              <a:rPr lang="en-US" dirty="0"/>
            </a:br>
            <a:r>
              <a:rPr lang="en-US" dirty="0"/>
              <a:t>Transformations of Variables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31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B92B31-0DC9-F5CB-822A-05E6B2343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1F62A86-B3C4-6660-A8B1-707ED2EC1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547" y="0"/>
            <a:ext cx="9758453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E7807D3-E1DB-07B1-6994-18BE59907775}"/>
                  </a:ext>
                </a:extLst>
              </p:cNvPr>
              <p:cNvSpPr txBox="1"/>
              <p:nvPr/>
            </p:nvSpPr>
            <p:spPr>
              <a:xfrm>
                <a:off x="212436" y="794327"/>
                <a:ext cx="251229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What is the approximate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E7807D3-E1DB-07B1-6994-18BE59907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36" y="794327"/>
                <a:ext cx="2512291" cy="1200329"/>
              </a:xfrm>
              <a:prstGeom prst="rect">
                <a:avLst/>
              </a:prstGeom>
              <a:blipFill>
                <a:blip r:embed="rId3"/>
                <a:stretch>
                  <a:fillRect l="-3883" t="-4061" r="-4854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684CEA2-924A-7C5D-93B3-1DFC1AEFD9FF}"/>
                  </a:ext>
                </a:extLst>
              </p:cNvPr>
              <p:cNvSpPr txBox="1"/>
              <p:nvPr/>
            </p:nvSpPr>
            <p:spPr>
              <a:xfrm>
                <a:off x="277091" y="2447636"/>
                <a:ext cx="9837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684CEA2-924A-7C5D-93B3-1DFC1AEFD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1" y="2447636"/>
                <a:ext cx="98379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773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C9EB24A-B183-86BF-3B1D-683E33D7C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922" y="0"/>
            <a:ext cx="10192155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19C7B1-1FA5-0133-7E34-B9858B3DFC1D}"/>
              </a:ext>
            </a:extLst>
          </p:cNvPr>
          <p:cNvSpPr txBox="1"/>
          <p:nvPr/>
        </p:nvSpPr>
        <p:spPr>
          <a:xfrm>
            <a:off x="8667750" y="170497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2.5%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CE234A-5E4E-87CD-F78C-BEA3EDDA4474}"/>
              </a:ext>
            </a:extLst>
          </p:cNvPr>
          <p:cNvSpPr txBox="1"/>
          <p:nvPr/>
        </p:nvSpPr>
        <p:spPr>
          <a:xfrm>
            <a:off x="2838450" y="170497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2.5%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B620D0-C496-22EE-F007-C4F70DA00736}"/>
              </a:ext>
            </a:extLst>
          </p:cNvPr>
          <p:cNvSpPr txBox="1"/>
          <p:nvPr/>
        </p:nvSpPr>
        <p:spPr>
          <a:xfrm>
            <a:off x="4676775" y="528637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2.5%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9EE68B-B580-384D-DE9C-1D6AA11B5EEF}"/>
              </a:ext>
            </a:extLst>
          </p:cNvPr>
          <p:cNvSpPr txBox="1"/>
          <p:nvPr/>
        </p:nvSpPr>
        <p:spPr>
          <a:xfrm>
            <a:off x="6095999" y="133933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958BF6-310B-57DD-C76B-D07CAFF33E70}"/>
              </a:ext>
            </a:extLst>
          </p:cNvPr>
          <p:cNvSpPr txBox="1"/>
          <p:nvPr/>
        </p:nvSpPr>
        <p:spPr>
          <a:xfrm>
            <a:off x="3609402" y="528637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97.5%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204216-FA0C-4C7F-B9DE-94641E3580C0}"/>
              </a:ext>
            </a:extLst>
          </p:cNvPr>
          <p:cNvSpPr txBox="1"/>
          <p:nvPr/>
        </p:nvSpPr>
        <p:spPr>
          <a:xfrm>
            <a:off x="8086725" y="528637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97.5%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8F7597-2D81-1B7D-C503-6E7EBC2953CA}"/>
              </a:ext>
            </a:extLst>
          </p:cNvPr>
          <p:cNvSpPr txBox="1"/>
          <p:nvPr/>
        </p:nvSpPr>
        <p:spPr>
          <a:xfrm>
            <a:off x="6827540" y="5286375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2.5%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6E79D9-3806-A8E2-13A9-F4BF631C3A27}"/>
              </a:ext>
            </a:extLst>
          </p:cNvPr>
          <p:cNvSpPr txBox="1"/>
          <p:nvPr/>
        </p:nvSpPr>
        <p:spPr>
          <a:xfrm>
            <a:off x="2003097" y="877668"/>
            <a:ext cx="1200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Outliers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2B4067-593B-DFA6-B22A-33BE54873634}"/>
              </a:ext>
            </a:extLst>
          </p:cNvPr>
          <p:cNvSpPr txBox="1"/>
          <p:nvPr/>
        </p:nvSpPr>
        <p:spPr>
          <a:xfrm>
            <a:off x="8988511" y="877669"/>
            <a:ext cx="1200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Outliers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5487B4-E16F-558C-007A-B5DD0357530A}"/>
              </a:ext>
            </a:extLst>
          </p:cNvPr>
          <p:cNvSpPr txBox="1"/>
          <p:nvPr/>
        </p:nvSpPr>
        <p:spPr>
          <a:xfrm>
            <a:off x="1488501" y="4281487"/>
            <a:ext cx="11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Upper tail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BA62E9-887D-CDAC-E881-3A98D1213411}"/>
              </a:ext>
            </a:extLst>
          </p:cNvPr>
          <p:cNvSpPr txBox="1"/>
          <p:nvPr/>
        </p:nvSpPr>
        <p:spPr>
          <a:xfrm>
            <a:off x="9588707" y="4281487"/>
            <a:ext cx="1105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Lower tail</a:t>
            </a:r>
          </a:p>
        </p:txBody>
      </p:sp>
    </p:spTree>
    <p:extLst>
      <p:ext uri="{BB962C8B-B14F-4D97-AF65-F5344CB8AC3E}">
        <p14:creationId xmlns:p14="http://schemas.microsoft.com/office/powerpoint/2010/main" val="1965359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445F-B38F-DD84-4547-721FB240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36" y="88034"/>
            <a:ext cx="10515600" cy="1325563"/>
          </a:xfrm>
        </p:spPr>
        <p:txBody>
          <a:bodyPr/>
          <a:lstStyle/>
          <a:p>
            <a:r>
              <a:rPr lang="en-US" dirty="0"/>
              <a:t>Try it out: Female College Student Heights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EC1DA3-F8C4-6859-A173-32B321B37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36" y="1241980"/>
            <a:ext cx="4051166" cy="55279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5DAB50-7CFC-F1EA-E15C-CAAF19BDE1BA}"/>
                  </a:ext>
                </a:extLst>
              </p:cNvPr>
              <p:cNvSpPr txBox="1"/>
              <p:nvPr/>
            </p:nvSpPr>
            <p:spPr>
              <a:xfrm>
                <a:off x="5110595" y="3895436"/>
                <a:ext cx="1253869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=65.4</m:t>
                      </m:r>
                    </m:oMath>
                  </m:oMathPara>
                </a14:m>
                <a:endParaRPr lang="en-US" sz="2400" b="0" dirty="0"/>
              </a:p>
              <a:p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=3.38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5DAB50-7CFC-F1EA-E15C-CAAF19BDE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595" y="3895436"/>
                <a:ext cx="1253869" cy="1107996"/>
              </a:xfrm>
              <a:prstGeom prst="rect">
                <a:avLst/>
              </a:prstGeom>
              <a:blipFill>
                <a:blip r:embed="rId3"/>
                <a:stretch>
                  <a:fillRect l="-971" r="-4369" b="-1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A2DDF0-1789-468D-9ABA-0EEAA265E1D7}"/>
                  </a:ext>
                </a:extLst>
              </p:cNvPr>
              <p:cNvSpPr txBox="1"/>
              <p:nvPr/>
            </p:nvSpPr>
            <p:spPr>
              <a:xfrm flipH="1">
                <a:off x="4922982" y="1671782"/>
                <a:ext cx="674254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Compute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-score for a female with a height of 70 inches</a:t>
                </a:r>
              </a:p>
              <a:p>
                <a:endParaRPr lang="en-US" dirty="0"/>
              </a:p>
              <a:p>
                <a:r>
                  <a:rPr lang="en-US" dirty="0"/>
                  <a:t>Compute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-score for a female with a height of 92 inches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A2DDF0-1789-468D-9ABA-0EEAA265E1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922982" y="1671782"/>
                <a:ext cx="6742545" cy="923330"/>
              </a:xfrm>
              <a:prstGeom prst="rect">
                <a:avLst/>
              </a:prstGeom>
              <a:blipFill>
                <a:blip r:embed="rId4"/>
                <a:stretch>
                  <a:fillRect l="-814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186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68C2C7E-C258-9B1D-AAC4-D5DE91CE2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638424"/>
            <a:ext cx="5861148" cy="40467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E70BB4-08C0-9031-E6A2-572CCCABB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Student Heights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C88594-71D4-DEEC-BBB7-10416F8CF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02" y="2638424"/>
            <a:ext cx="5861148" cy="40246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D7CB18-D2AE-27B8-A7C7-47620ED0FC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3391" y="2152581"/>
            <a:ext cx="1019317" cy="97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12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EF3E-AA2F-7D35-68FA-59EF07096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309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A Note About Transformations of Variables…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2FE30C-AFBE-E998-BDEF-D3E7157370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6309" y="1343818"/>
                <a:ext cx="10515600" cy="5223237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 often need to change the units of measurement of a variable such as from Fahrenheit to Celsius, Feet to meters, dollars to euros etc.</a:t>
                </a:r>
              </a:p>
              <a:p>
                <a:endParaRPr lang="en-US" dirty="0"/>
              </a:p>
              <a:p>
                <a:r>
                  <a:rPr lang="en-US" dirty="0"/>
                  <a:t>Linear transformations: adding, subtracting, multiplying, dividing</a:t>
                </a:r>
              </a:p>
              <a:p>
                <a:pPr lvl="2">
                  <a:buFontTx/>
                  <a:buChar char="-"/>
                </a:pPr>
                <a:r>
                  <a:rPr lang="en-US" dirty="0"/>
                  <a:t>Linear transformations take the form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(scaling + shift)</a:t>
                </a:r>
              </a:p>
              <a:p>
                <a:pPr lvl="2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is a scaling constant,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is a shifting constant,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the original variable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the transformed variable</a:t>
                </a:r>
              </a:p>
              <a:p>
                <a:pPr lvl="2">
                  <a:buFontTx/>
                  <a:buChar char="-"/>
                </a:pPr>
                <a:r>
                  <a:rPr lang="en-US" dirty="0"/>
                  <a:t>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score is a linear transformation</a:t>
                </a:r>
              </a:p>
              <a:p>
                <a:pPr lvl="2">
                  <a:buFontTx/>
                  <a:buChar char="-"/>
                </a:pPr>
                <a:r>
                  <a:rPr lang="en-US" dirty="0"/>
                  <a:t>Linear transformations preserve the shape of variables distribution</a:t>
                </a:r>
              </a:p>
              <a:p>
                <a:pPr marL="914400" lvl="2" indent="0">
                  <a:buNone/>
                </a:pPr>
                <a:endParaRPr lang="en-US" dirty="0"/>
              </a:p>
              <a:p>
                <a:r>
                  <a:rPr lang="en-US" dirty="0"/>
                  <a:t>Nonlinear transformations: squaring, taking roots, logarithm, exponentiation, </a:t>
                </a:r>
                <a:r>
                  <a:rPr lang="en-US" dirty="0" err="1"/>
                  <a:t>etc</a:t>
                </a:r>
                <a:endParaRPr lang="en-US" dirty="0"/>
              </a:p>
              <a:p>
                <a:pPr marL="914400" lvl="2" indent="0">
                  <a:buNone/>
                </a:pPr>
                <a:r>
                  <a:rPr lang="en-US" dirty="0"/>
                  <a:t>- </a:t>
                </a:r>
                <a:r>
                  <a:rPr lang="en-US" b="1" u="sng" dirty="0"/>
                  <a:t>Do not</a:t>
                </a:r>
                <a:r>
                  <a:rPr lang="en-US" dirty="0"/>
                  <a:t> preserved the shape of the variables distribution</a:t>
                </a:r>
              </a:p>
              <a:p>
                <a:pPr marL="914400" lvl="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12FE30C-AFBE-E998-BDEF-D3E7157370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6309" y="1343818"/>
                <a:ext cx="10515600" cy="5223237"/>
              </a:xfrm>
              <a:blipFill>
                <a:blip r:embed="rId2"/>
                <a:stretch>
                  <a:fillRect l="-1043" t="-1867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1457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0D820-1522-2602-84D3-FFCDA58D2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properties of Linear Transformations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CE655D-177B-3706-8F5E-2003CAE9824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For a linear transformation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b="0" dirty="0"/>
              </a:p>
              <a:p>
                <a:endParaRPr lang="en-US" b="0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𝑚𝑒𝑑𝑖𝑎𝑛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𝑚𝑒𝑑𝑖𝑎𝑛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b="0" dirty="0"/>
              </a:p>
              <a:p>
                <a:endParaRPr lang="en-US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  (the standard deviation is not affected by shift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𝐼𝑄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𝐼𝑄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  (the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𝐼𝑄𝑅</m:t>
                    </m:r>
                  </m:oMath>
                </a14:m>
                <a:r>
                  <a:rPr lang="en-US" dirty="0"/>
                  <a:t> is not affected by shift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CCE655D-177B-3706-8F5E-2003CAE982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209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6B889-5E6A-6C39-6160-FFACE796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Outliers: Normal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D0A288-3590-7E5A-060E-0A13991007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864273" cy="487074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all values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≥2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distance from the mean are outliers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b="1" dirty="0"/>
                  <a:t>score</a:t>
                </a:r>
                <a:r>
                  <a:rPr lang="en-US" dirty="0"/>
                  <a:t>: The number of standard deviations a value falls from mean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𝑜𝑏𝑠𝑒𝑟𝑣𝑎𝑡𝑖𝑜𝑛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𝑚𝑒𝑎𝑛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𝑠𝑡𝑎𝑛𝑑𝑎𝑟𝑑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𝑑𝑒𝑣𝑖𝑎𝑡𝑖𝑜𝑛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(0,1)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D0A288-3590-7E5A-060E-0A13991007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864273" cy="4870740"/>
              </a:xfrm>
              <a:blipFill>
                <a:blip r:embed="rId2"/>
                <a:stretch>
                  <a:fillRect l="-1010" t="-2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307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445F-B38F-DD84-4547-721FB2400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36" y="88034"/>
            <a:ext cx="10515600" cy="1325563"/>
          </a:xfrm>
        </p:spPr>
        <p:txBody>
          <a:bodyPr/>
          <a:lstStyle/>
          <a:p>
            <a:r>
              <a:rPr lang="en-US" dirty="0"/>
              <a:t>Try it out: Female College Student Heights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EC1DA3-F8C4-6859-A173-32B321B37A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36" y="1241980"/>
            <a:ext cx="4051166" cy="55279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5DAB50-7CFC-F1EA-E15C-CAAF19BDE1BA}"/>
                  </a:ext>
                </a:extLst>
              </p:cNvPr>
              <p:cNvSpPr txBox="1"/>
              <p:nvPr/>
            </p:nvSpPr>
            <p:spPr>
              <a:xfrm>
                <a:off x="5088795" y="4809836"/>
                <a:ext cx="1273938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=65.4</m:t>
                      </m:r>
                    </m:oMath>
                  </m:oMathPara>
                </a14:m>
                <a:endParaRPr lang="en-US" sz="2400" b="0" dirty="0"/>
              </a:p>
              <a:p>
                <a:endParaRPr lang="en-US" sz="24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=3.4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25DAB50-7CFC-F1EA-E15C-CAAF19BDE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795" y="4809836"/>
                <a:ext cx="1273938" cy="1107996"/>
              </a:xfrm>
              <a:prstGeom prst="rect">
                <a:avLst/>
              </a:prstGeom>
              <a:blipFill>
                <a:blip r:embed="rId3"/>
                <a:stretch>
                  <a:fillRect l="-957" r="-2871" b="-16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A2DDF0-1789-468D-9ABA-0EEAA265E1D7}"/>
                  </a:ext>
                </a:extLst>
              </p:cNvPr>
              <p:cNvSpPr txBox="1"/>
              <p:nvPr/>
            </p:nvSpPr>
            <p:spPr>
              <a:xfrm flipH="1">
                <a:off x="5088795" y="1241980"/>
                <a:ext cx="6742545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Compute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-score for a female with a height of 70 inches</a:t>
                </a:r>
              </a:p>
              <a:p>
                <a:endParaRPr lang="en-US" dirty="0"/>
              </a:p>
              <a:p>
                <a:r>
                  <a:rPr lang="en-US" dirty="0"/>
                  <a:t>Compute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-score for a female with a height of 92 inches</a:t>
                </a:r>
              </a:p>
              <a:p>
                <a:endParaRPr lang="en-US" dirty="0"/>
              </a:p>
              <a:p>
                <a:r>
                  <a:rPr lang="en-US" dirty="0"/>
                  <a:t>Assuming the distribution of the sample is approximately symmetric, about proportion students have a height between ?</a:t>
                </a:r>
              </a:p>
              <a:p>
                <a:endParaRPr lang="en-US" dirty="0"/>
              </a:p>
              <a:p>
                <a:r>
                  <a:rPr lang="en-US" dirty="0"/>
                  <a:t>How short does a female have to be before she would be considered an outlier relative to the data?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DA2DDF0-1789-468D-9ABA-0EEAA265E1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088795" y="1241980"/>
                <a:ext cx="6742545" cy="2585323"/>
              </a:xfrm>
              <a:prstGeom prst="rect">
                <a:avLst/>
              </a:prstGeom>
              <a:blipFill>
                <a:blip r:embed="rId4"/>
                <a:stretch>
                  <a:fillRect l="-814" t="-1415"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61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F3DBA2-3C3F-9CEB-1CA6-D46B22819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164" y="1290434"/>
            <a:ext cx="8637089" cy="54932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58DE6EC-AFF1-9900-78DF-096DB38A7BF6}"/>
              </a:ext>
            </a:extLst>
          </p:cNvPr>
          <p:cNvSpPr txBox="1"/>
          <p:nvPr/>
        </p:nvSpPr>
        <p:spPr>
          <a:xfrm>
            <a:off x="406400" y="498764"/>
            <a:ext cx="26578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Density Curves</a:t>
            </a:r>
          </a:p>
        </p:txBody>
      </p:sp>
    </p:spTree>
    <p:extLst>
      <p:ext uri="{BB962C8B-B14F-4D97-AF65-F5344CB8AC3E}">
        <p14:creationId xmlns:p14="http://schemas.microsoft.com/office/powerpoint/2010/main" val="1975067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D5AF5-177D-060F-D0DB-6A34E2501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Normal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FADC9D-74D1-9F96-81DC-663A0193A4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39635"/>
                <a:ext cx="7105073" cy="4237327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A family of smooth, bell-shaped (symmetric) distributions that arise often in statistics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Shape is determined by two parameters: the mean and the standard deviation</a:t>
                </a:r>
              </a:p>
              <a:p>
                <a:pPr marL="914400" lvl="2" indent="0">
                  <a:buNone/>
                </a:pPr>
                <a:r>
                  <a:rPr lang="en-US" dirty="0"/>
                  <a:t>The mean is located where the (relative) frequency is at its peak.</a:t>
                </a:r>
              </a:p>
              <a:p>
                <a:pPr marL="914400" lvl="2" indent="0">
                  <a:buNone/>
                </a:pPr>
                <a:endParaRPr lang="en-US" dirty="0"/>
              </a:p>
              <a:p>
                <a:pPr marL="914400" lvl="2" indent="0">
                  <a:buNone/>
                </a:pPr>
                <a:r>
                  <a:rPr lang="en-US" dirty="0"/>
                  <a:t>The standard deviation is the distance from the mean to the value of the variable where the (relative) frequency is a little less than 3/4 of the way (actually about 68%) to its maximum.</a:t>
                </a:r>
              </a:p>
              <a:p>
                <a:endParaRPr lang="en-US" dirty="0"/>
              </a:p>
              <a:p>
                <a:r>
                  <a:rPr lang="en-US" dirty="0"/>
                  <a:t>We denote the normal distribution for a population as 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200" dirty="0"/>
              </a:p>
              <a:p>
                <a:r>
                  <a:rPr lang="en-US" dirty="0"/>
                  <a:t>And for a sample as 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∼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̅"/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200" b="0" dirty="0"/>
              </a:p>
              <a:p>
                <a:pPr marL="914400" lvl="2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EFADC9D-74D1-9F96-81DC-663A0193A4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39635"/>
                <a:ext cx="7105073" cy="4237327"/>
              </a:xfrm>
              <a:blipFill>
                <a:blip r:embed="rId2"/>
                <a:stretch>
                  <a:fillRect l="-1030" t="-3022" r="-1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4C5B146-9E5B-6D4E-E4B7-48450B5ED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1722" y="2599254"/>
            <a:ext cx="3553266" cy="265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99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ECC921-557C-54BB-DA04-F258530F86F2}"/>
                  </a:ext>
                </a:extLst>
              </p:cNvPr>
              <p:cNvSpPr txBox="1"/>
              <p:nvPr/>
            </p:nvSpPr>
            <p:spPr>
              <a:xfrm>
                <a:off x="212436" y="794327"/>
                <a:ext cx="287250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What is the approximate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7ECC921-557C-54BB-DA04-F258530F8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36" y="794327"/>
                <a:ext cx="2872509" cy="1200329"/>
              </a:xfrm>
              <a:prstGeom prst="rect">
                <a:avLst/>
              </a:prstGeom>
              <a:blipFill>
                <a:blip r:embed="rId2"/>
                <a:stretch>
                  <a:fillRect l="-3397" t="-4061" r="-29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F7AAF06B-AA79-AD6C-76BF-D4CA0E1CB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624" y="234809"/>
            <a:ext cx="8576794" cy="662319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DF9549-5A75-9D66-03BC-6653235A08D9}"/>
              </a:ext>
            </a:extLst>
          </p:cNvPr>
          <p:cNvCxnSpPr/>
          <p:nvPr/>
        </p:nvCxnSpPr>
        <p:spPr>
          <a:xfrm flipV="1">
            <a:off x="7832436" y="304800"/>
            <a:ext cx="0" cy="621607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1D3878-3D5E-13B5-0E2C-51F1DDF1CFE4}"/>
                  </a:ext>
                </a:extLst>
              </p:cNvPr>
              <p:cNvSpPr txBox="1"/>
              <p:nvPr/>
            </p:nvSpPr>
            <p:spPr>
              <a:xfrm>
                <a:off x="277091" y="2447636"/>
                <a:ext cx="8074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1D3878-3D5E-13B5-0E2C-51F1DDF1C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1" y="2447636"/>
                <a:ext cx="80746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1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E185B-0E70-A470-0A79-1C5795E96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31C35D-02A0-881B-F0B0-7DF8570F06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547" y="0"/>
            <a:ext cx="9758453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0246AD-DEED-A511-5E91-DEC41F20CD8C}"/>
                  </a:ext>
                </a:extLst>
              </p:cNvPr>
              <p:cNvSpPr txBox="1"/>
              <p:nvPr/>
            </p:nvSpPr>
            <p:spPr>
              <a:xfrm>
                <a:off x="212436" y="794327"/>
                <a:ext cx="251229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What is the approximate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20246AD-DEED-A511-5E91-DEC41F20C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36" y="794327"/>
                <a:ext cx="2512291" cy="1200329"/>
              </a:xfrm>
              <a:prstGeom prst="rect">
                <a:avLst/>
              </a:prstGeom>
              <a:blipFill>
                <a:blip r:embed="rId3"/>
                <a:stretch>
                  <a:fillRect l="-3883" t="-4061" r="-4854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1D787DF-A73B-406F-87CA-980389C42606}"/>
                  </a:ext>
                </a:extLst>
              </p:cNvPr>
              <p:cNvSpPr txBox="1"/>
              <p:nvPr/>
            </p:nvSpPr>
            <p:spPr>
              <a:xfrm>
                <a:off x="277091" y="2447636"/>
                <a:ext cx="9837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1D787DF-A73B-406F-87CA-980389C42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1" y="2447636"/>
                <a:ext cx="98379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9541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80A732CA-4851-5A57-86F0-8944B26C4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455" y="663494"/>
            <a:ext cx="10603345" cy="6015232"/>
          </a:xfrm>
          <a:prstGeom prst="rect">
            <a:avLst/>
          </a:prstGeom>
        </p:spPr>
      </p:pic>
      <p:sp>
        <p:nvSpPr>
          <p:cNvPr id="12" name="Right Brace 11">
            <a:extLst>
              <a:ext uri="{FF2B5EF4-FFF2-40B4-BE49-F238E27FC236}">
                <a16:creationId xmlns:a16="http://schemas.microsoft.com/office/drawing/2014/main" id="{A1E1666C-C149-0250-9880-84AD82DF8585}"/>
              </a:ext>
            </a:extLst>
          </p:cNvPr>
          <p:cNvSpPr/>
          <p:nvPr/>
        </p:nvSpPr>
        <p:spPr>
          <a:xfrm rot="16200000">
            <a:off x="5698082" y="2297659"/>
            <a:ext cx="561975" cy="2410691"/>
          </a:xfrm>
          <a:prstGeom prst="rightBrace">
            <a:avLst>
              <a:gd name="adj1" fmla="val 60927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6BE78BBB-1DFC-7E1C-B0D8-203A5F7F753A}"/>
              </a:ext>
            </a:extLst>
          </p:cNvPr>
          <p:cNvSpPr/>
          <p:nvPr/>
        </p:nvSpPr>
        <p:spPr>
          <a:xfrm rot="16200000">
            <a:off x="5698085" y="21167"/>
            <a:ext cx="561975" cy="4922982"/>
          </a:xfrm>
          <a:prstGeom prst="rightBrace">
            <a:avLst>
              <a:gd name="adj1" fmla="val 60927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FF403884-2D96-513D-290D-4F3B97E63D69}"/>
              </a:ext>
            </a:extLst>
          </p:cNvPr>
          <p:cNvSpPr/>
          <p:nvPr/>
        </p:nvSpPr>
        <p:spPr>
          <a:xfrm rot="16200000">
            <a:off x="5698082" y="-2318458"/>
            <a:ext cx="561975" cy="7406090"/>
          </a:xfrm>
          <a:prstGeom prst="rightBrace">
            <a:avLst>
              <a:gd name="adj1" fmla="val 60927"/>
              <a:gd name="adj2" fmla="val 5000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577323-0AB8-1906-6077-D04E5C759751}"/>
              </a:ext>
            </a:extLst>
          </p:cNvPr>
          <p:cNvSpPr txBox="1"/>
          <p:nvPr/>
        </p:nvSpPr>
        <p:spPr>
          <a:xfrm>
            <a:off x="4694132" y="2821906"/>
            <a:ext cx="2569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About 68% of the data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98A191-967A-8867-E346-93B7F27D2227}"/>
              </a:ext>
            </a:extLst>
          </p:cNvPr>
          <p:cNvSpPr txBox="1"/>
          <p:nvPr/>
        </p:nvSpPr>
        <p:spPr>
          <a:xfrm>
            <a:off x="4773727" y="1705268"/>
            <a:ext cx="2569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About 95% of the data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B9A3C3-DF9E-D69A-2899-973E39E1E58C}"/>
              </a:ext>
            </a:extLst>
          </p:cNvPr>
          <p:cNvSpPr txBox="1"/>
          <p:nvPr/>
        </p:nvSpPr>
        <p:spPr>
          <a:xfrm>
            <a:off x="4773724" y="391863"/>
            <a:ext cx="2768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About 99.7% of the 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DA15FA4-4535-2C63-4847-D173E9EAC5D5}"/>
              </a:ext>
            </a:extLst>
          </p:cNvPr>
          <p:cNvSpPr txBox="1"/>
          <p:nvPr/>
        </p:nvSpPr>
        <p:spPr>
          <a:xfrm>
            <a:off x="5033818" y="466130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34%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A8AA1B-79DD-52BF-0545-25245BC324E7}"/>
              </a:ext>
            </a:extLst>
          </p:cNvPr>
          <p:cNvSpPr txBox="1"/>
          <p:nvPr/>
        </p:nvSpPr>
        <p:spPr>
          <a:xfrm>
            <a:off x="6263989" y="4649151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34%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84F8D2-E17C-1116-98DF-21564D797659}"/>
              </a:ext>
            </a:extLst>
          </p:cNvPr>
          <p:cNvSpPr txBox="1"/>
          <p:nvPr/>
        </p:nvSpPr>
        <p:spPr>
          <a:xfrm>
            <a:off x="3785174" y="4649151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13.5%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A96753A-8981-8183-3453-CD1A57309EE6}"/>
              </a:ext>
            </a:extLst>
          </p:cNvPr>
          <p:cNvSpPr txBox="1"/>
          <p:nvPr/>
        </p:nvSpPr>
        <p:spPr>
          <a:xfrm>
            <a:off x="7300860" y="4661304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13.5%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C4A15E-E3A8-BCBD-6CC0-17CBC3F8995A}"/>
              </a:ext>
            </a:extLst>
          </p:cNvPr>
          <p:cNvSpPr txBox="1"/>
          <p:nvPr/>
        </p:nvSpPr>
        <p:spPr>
          <a:xfrm>
            <a:off x="2479188" y="4667977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2.35%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567F35-EECC-F696-CD53-5FC9D49E9912}"/>
              </a:ext>
            </a:extLst>
          </p:cNvPr>
          <p:cNvSpPr txBox="1"/>
          <p:nvPr/>
        </p:nvSpPr>
        <p:spPr>
          <a:xfrm>
            <a:off x="8678813" y="4649151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2.35%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B90E77-157D-BBA3-982C-4520997741F5}"/>
              </a:ext>
            </a:extLst>
          </p:cNvPr>
          <p:cNvSpPr txBox="1"/>
          <p:nvPr/>
        </p:nvSpPr>
        <p:spPr>
          <a:xfrm>
            <a:off x="304800" y="179274"/>
            <a:ext cx="2941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The Empirical Rule</a:t>
            </a:r>
          </a:p>
        </p:txBody>
      </p:sp>
    </p:spTree>
    <p:extLst>
      <p:ext uri="{BB962C8B-B14F-4D97-AF65-F5344CB8AC3E}">
        <p14:creationId xmlns:p14="http://schemas.microsoft.com/office/powerpoint/2010/main" val="86161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44698-F43B-E4A4-123D-A5AC8EBD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B88818-3CDD-B9E7-A855-6F9226D95D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664323" cy="4351338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Suppose the distribution to the left represents the heights of a sample of female college students in the U.S. this distribution has mean and standard deviation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65</m:t>
                    </m:r>
                  </m:oMath>
                </a14:m>
                <a:r>
                  <a:rPr lang="en-US" b="0" dirty="0"/>
                  <a:t> inches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≈5</m:t>
                    </m:r>
                  </m:oMath>
                </a14:m>
                <a:r>
                  <a:rPr lang="en-US" dirty="0"/>
                  <a:t> inches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What percentage of students in the sample are shorter than mean height?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50%</a:t>
                </a:r>
              </a:p>
              <a:p>
                <a:pPr marL="0" indent="0">
                  <a:buNone/>
                </a:pPr>
                <a:r>
                  <a:rPr lang="en-US" dirty="0"/>
                  <a:t>What percentage of students in the sample are more than 2 standard deviations above the average height?</a:t>
                </a:r>
              </a:p>
              <a:p>
                <a:pPr marL="0" indent="0" algn="ctr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About 2.5%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B88818-3CDD-B9E7-A855-6F9226D95D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664323" cy="4351338"/>
              </a:xfrm>
              <a:blipFill>
                <a:blip r:embed="rId2"/>
                <a:stretch>
                  <a:fillRect l="-1438" t="-2521" r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A49DB71-0CDE-50D1-2F50-6FDDA365D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2523" y="365125"/>
            <a:ext cx="6323410" cy="32626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267E70-E945-FCAA-9D3E-C9F7B55E7D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9198" y="3766244"/>
            <a:ext cx="6323410" cy="29124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DB44D3-D794-DC73-EFBC-C8BA0F342E48}"/>
              </a:ext>
            </a:extLst>
          </p:cNvPr>
          <p:cNvSpPr txBox="1"/>
          <p:nvPr/>
        </p:nvSpPr>
        <p:spPr>
          <a:xfrm>
            <a:off x="8296901" y="5748631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34%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2E4215-D973-870D-BD1C-955EC1E57D66}"/>
              </a:ext>
            </a:extLst>
          </p:cNvPr>
          <p:cNvSpPr txBox="1"/>
          <p:nvPr/>
        </p:nvSpPr>
        <p:spPr>
          <a:xfrm>
            <a:off x="7469547" y="5748631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13.5%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83AF94-544E-9863-FC1A-62693864244D}"/>
              </a:ext>
            </a:extLst>
          </p:cNvPr>
          <p:cNvSpPr txBox="1"/>
          <p:nvPr/>
        </p:nvSpPr>
        <p:spPr>
          <a:xfrm>
            <a:off x="6811043" y="5748631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2.35%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5AF6D6-AB27-C9A9-3814-E64AFF7E346A}"/>
              </a:ext>
            </a:extLst>
          </p:cNvPr>
          <p:cNvSpPr txBox="1"/>
          <p:nvPr/>
        </p:nvSpPr>
        <p:spPr>
          <a:xfrm>
            <a:off x="6048344" y="5748631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0.15%</a:t>
            </a:r>
          </a:p>
        </p:txBody>
      </p:sp>
    </p:spTree>
    <p:extLst>
      <p:ext uri="{BB962C8B-B14F-4D97-AF65-F5344CB8AC3E}">
        <p14:creationId xmlns:p14="http://schemas.microsoft.com/office/powerpoint/2010/main" val="414313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6B889-5E6A-6C39-6160-FFACE796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Outliers: Normal Distributions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D0A288-3590-7E5A-060E-0A13991007C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864273" cy="487074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empirical rule: It is fairly unlikely to observe a value that is more than 2 standard deviations from the mean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Therefore, when data are approximately Normally distributed, we can regard all values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≥2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distance from the mean as outliers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b="1" dirty="0"/>
                  <a:t>score</a:t>
                </a:r>
                <a:r>
                  <a:rPr lang="en-US" dirty="0"/>
                  <a:t>: The number of standard deviations a value falls from mean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𝑜𝑏𝑠𝑒𝑟𝑣𝑎𝑡𝑖𝑜𝑛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𝑚𝑒𝑎𝑛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𝑠𝑡𝑎𝑛𝑑𝑎𝑟𝑑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𝑑𝑒𝑣𝑖𝑎𝑡𝑖𝑜𝑛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                                               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(0,1)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D0A288-3590-7E5A-060E-0A13991007C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864273" cy="4870740"/>
              </a:xfrm>
              <a:blipFill>
                <a:blip r:embed="rId2"/>
                <a:stretch>
                  <a:fillRect l="-898" t="-3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817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F84D4-9BE6-97B4-33AB-D5BFCFE74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9FA199-A428-9D9A-49A2-EECD09D3C2A4}"/>
                  </a:ext>
                </a:extLst>
              </p:cNvPr>
              <p:cNvSpPr txBox="1"/>
              <p:nvPr/>
            </p:nvSpPr>
            <p:spPr>
              <a:xfrm>
                <a:off x="212436" y="794327"/>
                <a:ext cx="287250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What is the approximate value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?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9FA199-A428-9D9A-49A2-EECD09D3C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36" y="794327"/>
                <a:ext cx="2872509" cy="1200329"/>
              </a:xfrm>
              <a:prstGeom prst="rect">
                <a:avLst/>
              </a:prstGeom>
              <a:blipFill>
                <a:blip r:embed="rId2"/>
                <a:stretch>
                  <a:fillRect l="-3397" t="-4061" r="-29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34255B2E-E104-50B8-579F-79E79EDF6D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624" y="234809"/>
            <a:ext cx="8576794" cy="662319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842219-EF91-1FD4-42BE-F1616D10C18B}"/>
              </a:ext>
            </a:extLst>
          </p:cNvPr>
          <p:cNvCxnSpPr/>
          <p:nvPr/>
        </p:nvCxnSpPr>
        <p:spPr>
          <a:xfrm flipV="1">
            <a:off x="7832436" y="304800"/>
            <a:ext cx="0" cy="621607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CBE9A1-0229-22C5-516C-5F693B45C1F6}"/>
                  </a:ext>
                </a:extLst>
              </p:cNvPr>
              <p:cNvSpPr txBox="1"/>
              <p:nvPr/>
            </p:nvSpPr>
            <p:spPr>
              <a:xfrm>
                <a:off x="277091" y="2447636"/>
                <a:ext cx="8074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CBE9A1-0229-22C5-516C-5F693B45C1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091" y="2447636"/>
                <a:ext cx="807465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2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3241</TotalTime>
  <Words>748</Words>
  <Application>Microsoft Office PowerPoint</Application>
  <PresentationFormat>Widescreen</PresentationFormat>
  <Paragraphs>115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Lecture 7 The normal distribution, Z-scores, Transformations of Variables  </vt:lpstr>
      <vt:lpstr>PowerPoint Presentation</vt:lpstr>
      <vt:lpstr>The Normal Distribution</vt:lpstr>
      <vt:lpstr>PowerPoint Presentation</vt:lpstr>
      <vt:lpstr>PowerPoint Presentation</vt:lpstr>
      <vt:lpstr>PowerPoint Presentation</vt:lpstr>
      <vt:lpstr>Practice</vt:lpstr>
      <vt:lpstr>Identifying Outliers: Normal Distributions</vt:lpstr>
      <vt:lpstr>PowerPoint Presentation</vt:lpstr>
      <vt:lpstr>PowerPoint Presentation</vt:lpstr>
      <vt:lpstr>PowerPoint Presentation</vt:lpstr>
      <vt:lpstr>Try it out: Female College Student Heights</vt:lpstr>
      <vt:lpstr>College Student Heights</vt:lpstr>
      <vt:lpstr>A Note About Transformations of Variables…</vt:lpstr>
      <vt:lpstr>More properties of Linear Transformations</vt:lpstr>
      <vt:lpstr>Identifying Outliers: Normal Distributions</vt:lpstr>
      <vt:lpstr>Try it out: Female College Student Heights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58</cp:revision>
  <dcterms:created xsi:type="dcterms:W3CDTF">2023-08-21T21:11:45Z</dcterms:created>
  <dcterms:modified xsi:type="dcterms:W3CDTF">2024-02-05T19:17:45Z</dcterms:modified>
</cp:coreProperties>
</file>